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3"/>
  </p:notesMasterIdLst>
  <p:handoutMasterIdLst>
    <p:handoutMasterId r:id="rId44"/>
  </p:handoutMasterIdLst>
  <p:sldIdLst>
    <p:sldId id="327" r:id="rId5"/>
    <p:sldId id="332" r:id="rId6"/>
    <p:sldId id="298" r:id="rId7"/>
    <p:sldId id="262" r:id="rId8"/>
    <p:sldId id="299" r:id="rId9"/>
    <p:sldId id="302" r:id="rId10"/>
    <p:sldId id="264" r:id="rId11"/>
    <p:sldId id="284" r:id="rId12"/>
    <p:sldId id="333" r:id="rId13"/>
    <p:sldId id="334" r:id="rId14"/>
    <p:sldId id="335" r:id="rId15"/>
    <p:sldId id="337" r:id="rId16"/>
    <p:sldId id="338" r:id="rId17"/>
    <p:sldId id="336" r:id="rId18"/>
    <p:sldId id="339" r:id="rId19"/>
    <p:sldId id="265" r:id="rId20"/>
    <p:sldId id="276" r:id="rId21"/>
    <p:sldId id="303" r:id="rId22"/>
    <p:sldId id="270" r:id="rId23"/>
    <p:sldId id="309" r:id="rId24"/>
    <p:sldId id="310" r:id="rId25"/>
    <p:sldId id="311" r:id="rId26"/>
    <p:sldId id="312" r:id="rId27"/>
    <p:sldId id="314" r:id="rId28"/>
    <p:sldId id="313" r:id="rId29"/>
    <p:sldId id="315" r:id="rId30"/>
    <p:sldId id="316" r:id="rId31"/>
    <p:sldId id="317" r:id="rId32"/>
    <p:sldId id="294" r:id="rId33"/>
    <p:sldId id="296" r:id="rId34"/>
    <p:sldId id="318" r:id="rId35"/>
    <p:sldId id="319" r:id="rId36"/>
    <p:sldId id="321" r:id="rId37"/>
    <p:sldId id="322" r:id="rId38"/>
    <p:sldId id="288" r:id="rId39"/>
    <p:sldId id="341" r:id="rId40"/>
    <p:sldId id="342" r:id="rId41"/>
    <p:sldId id="329" r:id="rId4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8" d="100"/>
          <a:sy n="78" d="100"/>
        </p:scale>
        <p:origin x="828" y="4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jpeg>
</file>

<file path=ppt/media/image34.png>
</file>

<file path=ppt/media/image35.png>
</file>

<file path=ppt/media/image36.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EEBDA0E2-FEBD-4B65-8F16-724CF984F377}" type="slidenum">
              <a:rPr lang="en-US" smtClean="0"/>
              <a:t>2</a:t>
            </a:fld>
            <a:endParaRPr lang="en-US"/>
          </a:p>
        </p:txBody>
      </p:sp>
    </p:spTree>
    <p:extLst>
      <p:ext uri="{BB962C8B-B14F-4D97-AF65-F5344CB8AC3E}">
        <p14:creationId xmlns:p14="http://schemas.microsoft.com/office/powerpoint/2010/main" val="2695189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3864217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Alejandro Castellanos</a:t>
            </a:r>
          </a:p>
          <a:p>
            <a:r>
              <a:rPr lang="en-US" dirty="0">
                <a:solidFill>
                  <a:schemeClr val="bg2"/>
                </a:solidFill>
                <a:latin typeface="Abadi" panose="020B0604020104020204" pitchFamily="34" charset="0"/>
                <a:ea typeface="SF Pro" pitchFamily="2" charset="0"/>
                <a:cs typeface="SF Pro" pitchFamily="2" charset="0"/>
              </a:rPr>
              <a:t>May 5</a:t>
            </a:r>
            <a:r>
              <a:rPr lang="en-US" baseline="30000" dirty="0">
                <a:solidFill>
                  <a:schemeClr val="bg2"/>
                </a:solidFill>
                <a:latin typeface="Abadi" panose="020B0604020104020204" pitchFamily="34" charset="0"/>
                <a:ea typeface="SF Pro" pitchFamily="2" charset="0"/>
                <a:cs typeface="SF Pro" pitchFamily="2" charset="0"/>
              </a:rPr>
              <a:t>th </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p>
        </p:txBody>
      </p:sp>
      <p:pic>
        <p:nvPicPr>
          <p:cNvPr id="5" name="Imagen 4">
            <a:extLst>
              <a:ext uri="{FF2B5EF4-FFF2-40B4-BE49-F238E27FC236}">
                <a16:creationId xmlns:a16="http://schemas.microsoft.com/office/drawing/2014/main" id="{71F5D9F9-E078-7646-6846-A1259F1269E6}"/>
              </a:ext>
            </a:extLst>
          </p:cNvPr>
          <p:cNvPicPr>
            <a:picLocks noChangeAspect="1"/>
          </p:cNvPicPr>
          <p:nvPr/>
        </p:nvPicPr>
        <p:blipFill>
          <a:blip r:embed="rId3"/>
          <a:stretch>
            <a:fillRect/>
          </a:stretch>
        </p:blipFill>
        <p:spPr>
          <a:xfrm>
            <a:off x="0" y="2234497"/>
            <a:ext cx="12192000" cy="2389005"/>
          </a:xfrm>
          <a:prstGeom prst="rect">
            <a:avLst/>
          </a:prstGeom>
        </p:spPr>
      </p:pic>
    </p:spTree>
    <p:extLst>
      <p:ext uri="{BB962C8B-B14F-4D97-AF65-F5344CB8AC3E}">
        <p14:creationId xmlns:p14="http://schemas.microsoft.com/office/powerpoint/2010/main" val="23380204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vs. Payload Mass</a:t>
            </a:r>
          </a:p>
        </p:txBody>
      </p:sp>
      <p:pic>
        <p:nvPicPr>
          <p:cNvPr id="8" name="Imagen 7">
            <a:extLst>
              <a:ext uri="{FF2B5EF4-FFF2-40B4-BE49-F238E27FC236}">
                <a16:creationId xmlns:a16="http://schemas.microsoft.com/office/drawing/2014/main" id="{E57DD7B5-AFA1-537A-2F23-009B3FB64948}"/>
              </a:ext>
            </a:extLst>
          </p:cNvPr>
          <p:cNvPicPr>
            <a:picLocks noChangeAspect="1"/>
          </p:cNvPicPr>
          <p:nvPr/>
        </p:nvPicPr>
        <p:blipFill>
          <a:blip r:embed="rId3"/>
          <a:stretch>
            <a:fillRect/>
          </a:stretch>
        </p:blipFill>
        <p:spPr>
          <a:xfrm>
            <a:off x="0" y="2234962"/>
            <a:ext cx="12192000" cy="2388075"/>
          </a:xfrm>
          <a:prstGeom prst="rect">
            <a:avLst/>
          </a:prstGeom>
        </p:spPr>
      </p:pic>
    </p:spTree>
    <p:extLst>
      <p:ext uri="{BB962C8B-B14F-4D97-AF65-F5344CB8AC3E}">
        <p14:creationId xmlns:p14="http://schemas.microsoft.com/office/powerpoint/2010/main" val="3775001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a:t>
            </a:r>
          </a:p>
        </p:txBody>
      </p:sp>
      <p:pic>
        <p:nvPicPr>
          <p:cNvPr id="5" name="Imagen 4">
            <a:extLst>
              <a:ext uri="{FF2B5EF4-FFF2-40B4-BE49-F238E27FC236}">
                <a16:creationId xmlns:a16="http://schemas.microsoft.com/office/drawing/2014/main" id="{2B579089-5F84-2BD6-E221-76FA984543D4}"/>
              </a:ext>
            </a:extLst>
          </p:cNvPr>
          <p:cNvPicPr>
            <a:picLocks noChangeAspect="1"/>
          </p:cNvPicPr>
          <p:nvPr/>
        </p:nvPicPr>
        <p:blipFill>
          <a:blip r:embed="rId3"/>
          <a:stretch>
            <a:fillRect/>
          </a:stretch>
        </p:blipFill>
        <p:spPr>
          <a:xfrm>
            <a:off x="0" y="2259446"/>
            <a:ext cx="12192000" cy="2339107"/>
          </a:xfrm>
          <a:prstGeom prst="rect">
            <a:avLst/>
          </a:prstGeom>
        </p:spPr>
      </p:pic>
    </p:spTree>
    <p:extLst>
      <p:ext uri="{BB962C8B-B14F-4D97-AF65-F5344CB8AC3E}">
        <p14:creationId xmlns:p14="http://schemas.microsoft.com/office/powerpoint/2010/main" val="38567876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Orbit</a:t>
            </a:r>
          </a:p>
        </p:txBody>
      </p:sp>
      <p:pic>
        <p:nvPicPr>
          <p:cNvPr id="6" name="Imagen 5">
            <a:extLst>
              <a:ext uri="{FF2B5EF4-FFF2-40B4-BE49-F238E27FC236}">
                <a16:creationId xmlns:a16="http://schemas.microsoft.com/office/drawing/2014/main" id="{8DB647E8-EE76-47C8-02DC-697968FC59D5}"/>
              </a:ext>
            </a:extLst>
          </p:cNvPr>
          <p:cNvPicPr>
            <a:picLocks noChangeAspect="1"/>
          </p:cNvPicPr>
          <p:nvPr/>
        </p:nvPicPr>
        <p:blipFill>
          <a:blip r:embed="rId3"/>
          <a:stretch>
            <a:fillRect/>
          </a:stretch>
        </p:blipFill>
        <p:spPr>
          <a:xfrm>
            <a:off x="0" y="2259446"/>
            <a:ext cx="12192000" cy="2339107"/>
          </a:xfrm>
          <a:prstGeom prst="rect">
            <a:avLst/>
          </a:prstGeom>
        </p:spPr>
      </p:pic>
    </p:spTree>
    <p:extLst>
      <p:ext uri="{BB962C8B-B14F-4D97-AF65-F5344CB8AC3E}">
        <p14:creationId xmlns:p14="http://schemas.microsoft.com/office/powerpoint/2010/main" val="3430305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for each Orbit</a:t>
            </a:r>
          </a:p>
        </p:txBody>
      </p:sp>
      <p:pic>
        <p:nvPicPr>
          <p:cNvPr id="7" name="Imagen 6">
            <a:extLst>
              <a:ext uri="{FF2B5EF4-FFF2-40B4-BE49-F238E27FC236}">
                <a16:creationId xmlns:a16="http://schemas.microsoft.com/office/drawing/2014/main" id="{CD864B15-2E28-F014-C5B8-38895ECCF969}"/>
              </a:ext>
            </a:extLst>
          </p:cNvPr>
          <p:cNvPicPr>
            <a:picLocks noChangeAspect="1"/>
          </p:cNvPicPr>
          <p:nvPr/>
        </p:nvPicPr>
        <p:blipFill>
          <a:blip r:embed="rId3"/>
          <a:stretch>
            <a:fillRect/>
          </a:stretch>
        </p:blipFill>
        <p:spPr>
          <a:xfrm>
            <a:off x="3395662" y="1933787"/>
            <a:ext cx="5400675" cy="4114800"/>
          </a:xfrm>
          <a:prstGeom prst="rect">
            <a:avLst/>
          </a:prstGeom>
        </p:spPr>
      </p:pic>
    </p:spTree>
    <p:extLst>
      <p:ext uri="{BB962C8B-B14F-4D97-AF65-F5344CB8AC3E}">
        <p14:creationId xmlns:p14="http://schemas.microsoft.com/office/powerpoint/2010/main" val="16104860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Trend</a:t>
            </a:r>
          </a:p>
        </p:txBody>
      </p:sp>
      <p:pic>
        <p:nvPicPr>
          <p:cNvPr id="6" name="Imagen 5">
            <a:extLst>
              <a:ext uri="{FF2B5EF4-FFF2-40B4-BE49-F238E27FC236}">
                <a16:creationId xmlns:a16="http://schemas.microsoft.com/office/drawing/2014/main" id="{3BEBC126-8C2F-6116-69E3-1418D4B071CA}"/>
              </a:ext>
            </a:extLst>
          </p:cNvPr>
          <p:cNvPicPr>
            <a:picLocks noChangeAspect="1"/>
          </p:cNvPicPr>
          <p:nvPr/>
        </p:nvPicPr>
        <p:blipFill>
          <a:blip r:embed="rId3"/>
          <a:stretch>
            <a:fillRect/>
          </a:stretch>
        </p:blipFill>
        <p:spPr>
          <a:xfrm>
            <a:off x="3327473" y="1752089"/>
            <a:ext cx="5400675" cy="4114800"/>
          </a:xfrm>
          <a:prstGeom prst="rect">
            <a:avLst/>
          </a:prstGeom>
        </p:spPr>
      </p:pic>
    </p:spTree>
    <p:extLst>
      <p:ext uri="{BB962C8B-B14F-4D97-AF65-F5344CB8AC3E}">
        <p14:creationId xmlns:p14="http://schemas.microsoft.com/office/powerpoint/2010/main" val="152862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8" name="CuadroTexto 7">
            <a:extLst>
              <a:ext uri="{FF2B5EF4-FFF2-40B4-BE49-F238E27FC236}">
                <a16:creationId xmlns:a16="http://schemas.microsoft.com/office/drawing/2014/main" id="{9486AC22-D879-8C77-448F-17A3E6C9CBEC}"/>
              </a:ext>
            </a:extLst>
          </p:cNvPr>
          <p:cNvSpPr txBox="1"/>
          <p:nvPr/>
        </p:nvSpPr>
        <p:spPr>
          <a:xfrm>
            <a:off x="1448311" y="1309661"/>
            <a:ext cx="8574801" cy="5450851"/>
          </a:xfrm>
          <a:prstGeom prst="rect">
            <a:avLst/>
          </a:prstGeom>
          <a:noFill/>
        </p:spPr>
        <p:txBody>
          <a:bodyPr wrap="square">
            <a:spAutoFit/>
          </a:bodyPr>
          <a:lstStyle/>
          <a:p>
            <a:pPr algn="just">
              <a:lnSpc>
                <a:spcPct val="150000"/>
              </a:lnSpc>
            </a:pPr>
            <a:r>
              <a:rPr lang="en-US" dirty="0"/>
              <a:t>A. Display the names of the unique launch sites in the space mission</a:t>
            </a:r>
          </a:p>
          <a:p>
            <a:pPr algn="just">
              <a:lnSpc>
                <a:spcPct val="150000"/>
              </a:lnSpc>
            </a:pPr>
            <a:r>
              <a:rPr lang="en-US" dirty="0"/>
              <a:t>B. Display 5 records where launch sites begin with the string '</a:t>
            </a:r>
            <a:r>
              <a:rPr lang="en-US" dirty="0" err="1"/>
              <a:t>CCA</a:t>
            </a:r>
            <a:r>
              <a:rPr lang="en-US" dirty="0"/>
              <a:t>'</a:t>
            </a:r>
          </a:p>
          <a:p>
            <a:pPr algn="just">
              <a:lnSpc>
                <a:spcPct val="150000"/>
              </a:lnSpc>
            </a:pPr>
            <a:r>
              <a:rPr lang="en-US" dirty="0"/>
              <a:t>C. Display the total payload mass carried by boosters launched by NASA (CRS)</a:t>
            </a:r>
          </a:p>
          <a:p>
            <a:pPr algn="just">
              <a:lnSpc>
                <a:spcPct val="150000"/>
              </a:lnSpc>
            </a:pPr>
            <a:r>
              <a:rPr lang="en-US" dirty="0"/>
              <a:t>D. Display average payload mass carried by booster version F9 v1.1</a:t>
            </a:r>
          </a:p>
          <a:p>
            <a:pPr algn="just">
              <a:lnSpc>
                <a:spcPct val="150000"/>
              </a:lnSpc>
            </a:pPr>
            <a:r>
              <a:rPr lang="en-US" dirty="0"/>
              <a:t>E. List the date when the first successful landing outcome in ground pad was achieved.</a:t>
            </a:r>
          </a:p>
          <a:p>
            <a:pPr algn="just">
              <a:lnSpc>
                <a:spcPct val="150000"/>
              </a:lnSpc>
            </a:pPr>
            <a:r>
              <a:rPr lang="en-US" dirty="0"/>
              <a:t>F. List the names of the boosters which have success in drone ship and have payload mass greater than 4000 but less than 6000</a:t>
            </a:r>
          </a:p>
          <a:p>
            <a:pPr algn="just">
              <a:lnSpc>
                <a:spcPct val="150000"/>
              </a:lnSpc>
            </a:pPr>
            <a:r>
              <a:rPr lang="en-US" dirty="0"/>
              <a:t>G: List the total number of successful and failure mission outcomes</a:t>
            </a:r>
          </a:p>
          <a:p>
            <a:pPr algn="just">
              <a:lnSpc>
                <a:spcPct val="150000"/>
              </a:lnSpc>
            </a:pPr>
            <a:r>
              <a:rPr lang="en-US" dirty="0"/>
              <a:t>H. List the names of the </a:t>
            </a:r>
            <a:r>
              <a:rPr lang="en-US" dirty="0" err="1"/>
              <a:t>booster_versions</a:t>
            </a:r>
            <a:r>
              <a:rPr lang="en-US" dirty="0"/>
              <a:t> which have carried the maximum payload mass. </a:t>
            </a:r>
          </a:p>
          <a:p>
            <a:pPr algn="just">
              <a:lnSpc>
                <a:spcPct val="150000"/>
              </a:lnSpc>
            </a:pPr>
            <a:r>
              <a:rPr lang="en-US" dirty="0"/>
              <a:t>I. List the records which will display the month names, failure landing outcomes in drone ship, booster versions, </a:t>
            </a:r>
            <a:r>
              <a:rPr lang="en-US" dirty="0" err="1"/>
              <a:t>launch_site</a:t>
            </a:r>
            <a:r>
              <a:rPr lang="en-US" dirty="0"/>
              <a:t> for the months in year 2015</a:t>
            </a:r>
          </a:p>
          <a:p>
            <a:pPr algn="just">
              <a:lnSpc>
                <a:spcPct val="150000"/>
              </a:lnSpc>
            </a:pPr>
            <a:r>
              <a:rPr lang="en-US" dirty="0"/>
              <a:t>J. Rank the count of landing outcomes (such as Failure (drone ship) or Success (ground pad)) between the date 2010-06-04 and 2017-03-20.</a:t>
            </a:r>
            <a:endParaRPr lang="es-CO" dirty="0"/>
          </a:p>
        </p:txBody>
      </p:sp>
    </p:spTree>
    <p:extLst>
      <p:ext uri="{BB962C8B-B14F-4D97-AF65-F5344CB8AC3E}">
        <p14:creationId xmlns:p14="http://schemas.microsoft.com/office/powerpoint/2010/main" val="1578726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Task 1:</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Created markers to represent each launch site on the map, providing a visual indication of their locations.</a:t>
            </a:r>
          </a:p>
          <a:p>
            <a:pPr>
              <a:lnSpc>
                <a:spcPct val="100000"/>
              </a:lnSpc>
              <a:spcBef>
                <a:spcPts val="1400"/>
              </a:spcBef>
            </a:pPr>
            <a:r>
              <a:rPr lang="en-US" sz="2200" dirty="0">
                <a:solidFill>
                  <a:schemeClr val="accent3">
                    <a:lumMod val="25000"/>
                  </a:schemeClr>
                </a:solidFill>
                <a:latin typeface="Abadi" panose="020B0604020104020204" pitchFamily="34" charset="0"/>
              </a:rPr>
              <a:t>Task 2:</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Added markers to denote the success or failure of launches for each site on the map, distinguishing between successful and failed launches.</a:t>
            </a:r>
          </a:p>
          <a:p>
            <a:pPr>
              <a:lnSpc>
                <a:spcPct val="100000"/>
              </a:lnSpc>
              <a:spcBef>
                <a:spcPts val="1400"/>
              </a:spcBef>
            </a:pPr>
            <a:r>
              <a:rPr lang="en-US" sz="2200" dirty="0">
                <a:solidFill>
                  <a:schemeClr val="accent3">
                    <a:lumMod val="25000"/>
                  </a:schemeClr>
                </a:solidFill>
                <a:latin typeface="Abadi" panose="020B0604020104020204" pitchFamily="34" charset="0"/>
              </a:rPr>
              <a:t>Task 3:</a:t>
            </a:r>
          </a:p>
          <a:p>
            <a:pPr lvl="1">
              <a:lnSpc>
                <a:spcPct val="100000"/>
              </a:lnSpc>
              <a:spcBef>
                <a:spcPts val="1400"/>
              </a:spcBef>
            </a:pPr>
            <a:r>
              <a:rPr lang="en-US" sz="1800" dirty="0">
                <a:solidFill>
                  <a:schemeClr val="accent3">
                    <a:lumMod val="25000"/>
                  </a:schemeClr>
                </a:solidFill>
                <a:latin typeface="Abadi" panose="020B0604020104020204" pitchFamily="34" charset="0"/>
              </a:rPr>
              <a:t>Circles: Utilized circles to visualize the proximity around each launch site, helping to calculate distances between the launch site and its surroundings.</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Imagen 1">
            <a:extLst>
              <a:ext uri="{FF2B5EF4-FFF2-40B4-BE49-F238E27FC236}">
                <a16:creationId xmlns:a16="http://schemas.microsoft.com/office/drawing/2014/main" id="{527BE1F1-419F-4EE1-CEBA-5125C256E14A}"/>
              </a:ext>
            </a:extLst>
          </p:cNvPr>
          <p:cNvPicPr>
            <a:picLocks noChangeAspect="1"/>
          </p:cNvPicPr>
          <p:nvPr/>
        </p:nvPicPr>
        <p:blipFill>
          <a:blip r:embed="rId3"/>
          <a:stretch>
            <a:fillRect/>
          </a:stretch>
        </p:blipFill>
        <p:spPr>
          <a:xfrm>
            <a:off x="3626239" y="1970367"/>
            <a:ext cx="4803143" cy="387991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2</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3" name="CuadroTexto 2">
            <a:extLst>
              <a:ext uri="{FF2B5EF4-FFF2-40B4-BE49-F238E27FC236}">
                <a16:creationId xmlns:a16="http://schemas.microsoft.com/office/drawing/2014/main" id="{04D58220-47C4-11C0-3FB3-B2CD54A4EE78}"/>
              </a:ext>
            </a:extLst>
          </p:cNvPr>
          <p:cNvSpPr txBox="1"/>
          <p:nvPr/>
        </p:nvSpPr>
        <p:spPr>
          <a:xfrm>
            <a:off x="355941" y="1418924"/>
            <a:ext cx="7094271" cy="5078313"/>
          </a:xfrm>
          <a:prstGeom prst="rect">
            <a:avLst/>
          </a:prstGeom>
          <a:noFill/>
        </p:spPr>
        <p:txBody>
          <a:bodyPr wrap="square">
            <a:spAutoFit/>
          </a:bodyPr>
          <a:lstStyle/>
          <a:p>
            <a:pPr algn="just"/>
            <a:r>
              <a:rPr lang="en-US" dirty="0"/>
              <a:t>In an era marked by the relentless expansion of space exploration boundaries, the commercial space industry emerges as a beacon of innovation and accessibility. Pioneered by companies such as Virgin Galactic, Rocket Lab, Blue Origin, and notably SpaceX, space travel has become democratized, offering unparalleled avenues for scientific progress and commercial ventures alike. SpaceX, with its groundbreaking achievements in satellite deployment, manned missions, and pioneering reusable rocket technology, has established itself as a formidable force within the industry. Yet, amidst this period of rapid advancement, new entrants like Space Y, spearheaded by visionary industrialist </a:t>
            </a:r>
            <a:r>
              <a:rPr lang="en-US" dirty="0" err="1"/>
              <a:t>Allon</a:t>
            </a:r>
            <a:r>
              <a:rPr lang="en-US" dirty="0"/>
              <a:t> Musk, aim to disrupt the status quo and claim their share of the market. As data scientists embarking on Space Y's capstone project, our objective is clear: to utilize data-driven insights and predictive analytics to decipher the intricacies of space launch operations, with a particular focus on the critical facet of first stage landings. Through the integration of machine learning and robust data analysis, our aim is to furnish Space Y with the requisite tools and knowledge to effectively navigate the complexities of the commercial space sector and vie with established giants like SpaceX.</a:t>
            </a:r>
            <a:endParaRPr lang="es-CO" dirty="0"/>
          </a:p>
        </p:txBody>
      </p:sp>
      <p:pic>
        <p:nvPicPr>
          <p:cNvPr id="1026" name="Picture 2" descr="360 View | First Stage Landing on Droneship">
            <a:extLst>
              <a:ext uri="{FF2B5EF4-FFF2-40B4-BE49-F238E27FC236}">
                <a16:creationId xmlns:a16="http://schemas.microsoft.com/office/drawing/2014/main" id="{7AF0820F-5C53-E44F-D363-77BA6730E13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232" r="20621"/>
          <a:stretch/>
        </p:blipFill>
        <p:spPr bwMode="auto">
          <a:xfrm>
            <a:off x="7781607" y="2012746"/>
            <a:ext cx="3473492" cy="3746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00613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Imagen 1">
            <a:extLst>
              <a:ext uri="{FF2B5EF4-FFF2-40B4-BE49-F238E27FC236}">
                <a16:creationId xmlns:a16="http://schemas.microsoft.com/office/drawing/2014/main" id="{9BE71886-4A19-DFF1-A03E-70C3D878DB55}"/>
              </a:ext>
            </a:extLst>
          </p:cNvPr>
          <p:cNvPicPr>
            <a:picLocks noChangeAspect="1"/>
          </p:cNvPicPr>
          <p:nvPr/>
        </p:nvPicPr>
        <p:blipFill rotWithShape="1">
          <a:blip r:embed="rId3"/>
          <a:srcRect t="7227"/>
          <a:stretch/>
        </p:blipFill>
        <p:spPr>
          <a:xfrm>
            <a:off x="595109" y="1933127"/>
            <a:ext cx="10622996" cy="398672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Imagen 1">
            <a:extLst>
              <a:ext uri="{FF2B5EF4-FFF2-40B4-BE49-F238E27FC236}">
                <a16:creationId xmlns:a16="http://schemas.microsoft.com/office/drawing/2014/main" id="{2FA82D17-30B7-3BE6-F592-D2028C72B056}"/>
              </a:ext>
            </a:extLst>
          </p:cNvPr>
          <p:cNvPicPr>
            <a:picLocks noChangeAspect="1"/>
          </p:cNvPicPr>
          <p:nvPr/>
        </p:nvPicPr>
        <p:blipFill>
          <a:blip r:embed="rId3"/>
          <a:stretch>
            <a:fillRect/>
          </a:stretch>
        </p:blipFill>
        <p:spPr>
          <a:xfrm>
            <a:off x="3696980" y="2161998"/>
            <a:ext cx="4661661" cy="332440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Imagen 1">
            <a:extLst>
              <a:ext uri="{FF2B5EF4-FFF2-40B4-BE49-F238E27FC236}">
                <a16:creationId xmlns:a16="http://schemas.microsoft.com/office/drawing/2014/main" id="{F5A97625-3098-69C7-4362-7DEC24E52A2C}"/>
              </a:ext>
            </a:extLst>
          </p:cNvPr>
          <p:cNvPicPr>
            <a:picLocks noChangeAspect="1"/>
          </p:cNvPicPr>
          <p:nvPr/>
        </p:nvPicPr>
        <p:blipFill>
          <a:blip r:embed="rId3"/>
          <a:stretch>
            <a:fillRect/>
          </a:stretch>
        </p:blipFill>
        <p:spPr>
          <a:xfrm>
            <a:off x="3615077" y="2288215"/>
            <a:ext cx="4961845" cy="317977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Imagen 1">
            <a:extLst>
              <a:ext uri="{FF2B5EF4-FFF2-40B4-BE49-F238E27FC236}">
                <a16:creationId xmlns:a16="http://schemas.microsoft.com/office/drawing/2014/main" id="{AE4DFB55-BBA1-63B0-6A0F-C3B9823126E1}"/>
              </a:ext>
            </a:extLst>
          </p:cNvPr>
          <p:cNvPicPr>
            <a:picLocks noChangeAspect="1"/>
          </p:cNvPicPr>
          <p:nvPr/>
        </p:nvPicPr>
        <p:blipFill>
          <a:blip r:embed="rId3"/>
          <a:stretch>
            <a:fillRect/>
          </a:stretch>
        </p:blipFill>
        <p:spPr>
          <a:xfrm>
            <a:off x="2999711" y="2044198"/>
            <a:ext cx="5876965" cy="371836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Imagen 1">
            <a:extLst>
              <a:ext uri="{FF2B5EF4-FFF2-40B4-BE49-F238E27FC236}">
                <a16:creationId xmlns:a16="http://schemas.microsoft.com/office/drawing/2014/main" id="{A4A00550-5989-7BE0-3C0D-FB438394B6CB}"/>
              </a:ext>
            </a:extLst>
          </p:cNvPr>
          <p:cNvPicPr>
            <a:picLocks noChangeAspect="1"/>
          </p:cNvPicPr>
          <p:nvPr/>
        </p:nvPicPr>
        <p:blipFill>
          <a:blip r:embed="rId3"/>
          <a:stretch>
            <a:fillRect/>
          </a:stretch>
        </p:blipFill>
        <p:spPr>
          <a:xfrm>
            <a:off x="3724356" y="1480322"/>
            <a:ext cx="4743288" cy="508617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8" name="Imagen 7">
            <a:extLst>
              <a:ext uri="{FF2B5EF4-FFF2-40B4-BE49-F238E27FC236}">
                <a16:creationId xmlns:a16="http://schemas.microsoft.com/office/drawing/2014/main" id="{8B7CEC97-6E84-AD00-B874-97B066C812A2}"/>
              </a:ext>
            </a:extLst>
          </p:cNvPr>
          <p:cNvPicPr>
            <a:picLocks noChangeAspect="1"/>
          </p:cNvPicPr>
          <p:nvPr/>
        </p:nvPicPr>
        <p:blipFill>
          <a:blip r:embed="rId3"/>
          <a:stretch>
            <a:fillRect/>
          </a:stretch>
        </p:blipFill>
        <p:spPr>
          <a:xfrm>
            <a:off x="3937182" y="1571049"/>
            <a:ext cx="4129773" cy="490572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7" name="Imagen 6">
            <a:extLst>
              <a:ext uri="{FF2B5EF4-FFF2-40B4-BE49-F238E27FC236}">
                <a16:creationId xmlns:a16="http://schemas.microsoft.com/office/drawing/2014/main" id="{D2989326-12F8-74B4-8302-F7E6EFE436A2}"/>
              </a:ext>
            </a:extLst>
          </p:cNvPr>
          <p:cNvPicPr>
            <a:picLocks noChangeAspect="1"/>
          </p:cNvPicPr>
          <p:nvPr/>
        </p:nvPicPr>
        <p:blipFill>
          <a:blip r:embed="rId3"/>
          <a:stretch>
            <a:fillRect/>
          </a:stretch>
        </p:blipFill>
        <p:spPr>
          <a:xfrm>
            <a:off x="4484936" y="1451865"/>
            <a:ext cx="3222128" cy="4975346"/>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7" name="Imagen 6">
            <a:extLst>
              <a:ext uri="{FF2B5EF4-FFF2-40B4-BE49-F238E27FC236}">
                <a16:creationId xmlns:a16="http://schemas.microsoft.com/office/drawing/2014/main" id="{8E40FB35-821B-D2B3-EA3B-9D4C007BC0A9}"/>
              </a:ext>
            </a:extLst>
          </p:cNvPr>
          <p:cNvPicPr>
            <a:picLocks noChangeAspect="1"/>
          </p:cNvPicPr>
          <p:nvPr/>
        </p:nvPicPr>
        <p:blipFill>
          <a:blip r:embed="rId3"/>
          <a:stretch>
            <a:fillRect/>
          </a:stretch>
        </p:blipFill>
        <p:spPr>
          <a:xfrm>
            <a:off x="3938286" y="1943509"/>
            <a:ext cx="4315427" cy="421063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Imagen 1">
            <a:extLst>
              <a:ext uri="{FF2B5EF4-FFF2-40B4-BE49-F238E27FC236}">
                <a16:creationId xmlns:a16="http://schemas.microsoft.com/office/drawing/2014/main" id="{F3731BD5-3B4F-52B1-CF93-30C8AE166ED9}"/>
              </a:ext>
            </a:extLst>
          </p:cNvPr>
          <p:cNvPicPr>
            <a:picLocks noChangeAspect="1"/>
          </p:cNvPicPr>
          <p:nvPr/>
        </p:nvPicPr>
        <p:blipFill>
          <a:blip r:embed="rId3"/>
          <a:stretch>
            <a:fillRect/>
          </a:stretch>
        </p:blipFill>
        <p:spPr>
          <a:xfrm>
            <a:off x="3938286" y="1727330"/>
            <a:ext cx="4315427" cy="483937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3</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a:t>
            </a:r>
          </a:p>
        </p:txBody>
      </p:sp>
      <p:pic>
        <p:nvPicPr>
          <p:cNvPr id="6" name="Imagen 5">
            <a:extLst>
              <a:ext uri="{FF2B5EF4-FFF2-40B4-BE49-F238E27FC236}">
                <a16:creationId xmlns:a16="http://schemas.microsoft.com/office/drawing/2014/main" id="{41A9FF11-0148-2484-0579-10BB489840F1}"/>
              </a:ext>
            </a:extLst>
          </p:cNvPr>
          <p:cNvPicPr>
            <a:picLocks noChangeAspect="1"/>
          </p:cNvPicPr>
          <p:nvPr/>
        </p:nvPicPr>
        <p:blipFill>
          <a:blip r:embed="rId3"/>
          <a:stretch>
            <a:fillRect/>
          </a:stretch>
        </p:blipFill>
        <p:spPr>
          <a:xfrm>
            <a:off x="1459098" y="1509617"/>
            <a:ext cx="9273804" cy="502972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Landing Outcomes</a:t>
            </a:r>
          </a:p>
        </p:txBody>
      </p:sp>
      <p:pic>
        <p:nvPicPr>
          <p:cNvPr id="4" name="Imagen 3">
            <a:extLst>
              <a:ext uri="{FF2B5EF4-FFF2-40B4-BE49-F238E27FC236}">
                <a16:creationId xmlns:a16="http://schemas.microsoft.com/office/drawing/2014/main" id="{171FA4D2-E0BB-1E53-4663-05AAE5F727F0}"/>
              </a:ext>
            </a:extLst>
          </p:cNvPr>
          <p:cNvPicPr>
            <a:picLocks noChangeAspect="1"/>
          </p:cNvPicPr>
          <p:nvPr/>
        </p:nvPicPr>
        <p:blipFill>
          <a:blip r:embed="rId3"/>
          <a:stretch>
            <a:fillRect/>
          </a:stretch>
        </p:blipFill>
        <p:spPr>
          <a:xfrm>
            <a:off x="1634543" y="1804694"/>
            <a:ext cx="8409227" cy="451465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Proximities</a:t>
            </a:r>
          </a:p>
        </p:txBody>
      </p:sp>
      <p:pic>
        <p:nvPicPr>
          <p:cNvPr id="4" name="Imagen 3">
            <a:extLst>
              <a:ext uri="{FF2B5EF4-FFF2-40B4-BE49-F238E27FC236}">
                <a16:creationId xmlns:a16="http://schemas.microsoft.com/office/drawing/2014/main" id="{5734DC01-03FC-CA94-4EB1-C002E2EC1A70}"/>
              </a:ext>
            </a:extLst>
          </p:cNvPr>
          <p:cNvPicPr>
            <a:picLocks noChangeAspect="1"/>
          </p:cNvPicPr>
          <p:nvPr/>
        </p:nvPicPr>
        <p:blipFill>
          <a:blip r:embed="rId3"/>
          <a:stretch>
            <a:fillRect/>
          </a:stretch>
        </p:blipFill>
        <p:spPr>
          <a:xfrm>
            <a:off x="3931715" y="1824514"/>
            <a:ext cx="4494266" cy="4763749"/>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a:t>
            </a:r>
          </a:p>
        </p:txBody>
      </p:sp>
      <p:pic>
        <p:nvPicPr>
          <p:cNvPr id="4" name="Imagen 3">
            <a:extLst>
              <a:ext uri="{FF2B5EF4-FFF2-40B4-BE49-F238E27FC236}">
                <a16:creationId xmlns:a16="http://schemas.microsoft.com/office/drawing/2014/main" id="{891A813E-0248-42DD-1BB3-C9B17E9F8504}"/>
              </a:ext>
            </a:extLst>
          </p:cNvPr>
          <p:cNvPicPr>
            <a:picLocks noChangeAspect="1"/>
          </p:cNvPicPr>
          <p:nvPr/>
        </p:nvPicPr>
        <p:blipFill>
          <a:blip r:embed="rId3"/>
          <a:stretch>
            <a:fillRect/>
          </a:stretch>
        </p:blipFill>
        <p:spPr>
          <a:xfrm>
            <a:off x="2209289" y="1776403"/>
            <a:ext cx="8781922" cy="424917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Model Selection</a:t>
            </a:r>
          </a:p>
        </p:txBody>
      </p:sp>
      <p:sp>
        <p:nvSpPr>
          <p:cNvPr id="7" name="CuadroTexto 6">
            <a:extLst>
              <a:ext uri="{FF2B5EF4-FFF2-40B4-BE49-F238E27FC236}">
                <a16:creationId xmlns:a16="http://schemas.microsoft.com/office/drawing/2014/main" id="{16282190-6A3F-F7D2-34E2-9F580DD1E32E}"/>
              </a:ext>
            </a:extLst>
          </p:cNvPr>
          <p:cNvSpPr txBox="1"/>
          <p:nvPr/>
        </p:nvSpPr>
        <p:spPr>
          <a:xfrm>
            <a:off x="306847" y="1264892"/>
            <a:ext cx="6511264" cy="5355312"/>
          </a:xfrm>
          <a:prstGeom prst="rect">
            <a:avLst/>
          </a:prstGeom>
          <a:noFill/>
        </p:spPr>
        <p:txBody>
          <a:bodyPr wrap="square">
            <a:spAutoFit/>
          </a:bodyPr>
          <a:lstStyle/>
          <a:p>
            <a:endParaRPr lang="en-US" dirty="0"/>
          </a:p>
          <a:p>
            <a:r>
              <a:rPr lang="en-US" dirty="0"/>
              <a:t>In the predictive analysis phase, we begin by conducting exploratory data analysis (EDA) to gain insights into our dataset and determine suitable training labels. This involves creating a column to classify our data into distinct classes, which will serve as our target variable for prediction. Next, we standardize the data to ensure uniformity and mitigate the influence of differing scales. We then split the dataset into training and test subsets to facilitate model training and evaluation. Moving forward, we explore various machine learning algorithms, including Support Vector Machines (</a:t>
            </a:r>
            <a:r>
              <a:rPr lang="en-US" dirty="0" err="1"/>
              <a:t>SVM</a:t>
            </a:r>
            <a:r>
              <a:rPr lang="en-US" dirty="0"/>
              <a:t>), Classification Trees, Logistic Regression, and K-Nearest Neighbors (KNN). For each algorithm, we seek to find the optimal hyperparameters through techniques such as grid search. Subsequently, we evaluate the performance of each method using the test data through cross-validation, confusion matrix analysis, and classification scoring metrics. This comprehensive approach allows us to identify the most effective predictive model for our dataset, enabling us to make informed decisions and derive meaningful insights from the data.</a:t>
            </a:r>
            <a:endParaRPr lang="es-CO" dirty="0"/>
          </a:p>
        </p:txBody>
      </p:sp>
      <p:pic>
        <p:nvPicPr>
          <p:cNvPr id="2050" name="Picture 2" descr="Machine Learning: Tecnología que transforma|Nivelics">
            <a:extLst>
              <a:ext uri="{FF2B5EF4-FFF2-40B4-BE49-F238E27FC236}">
                <a16:creationId xmlns:a16="http://schemas.microsoft.com/office/drawing/2014/main" id="{3E2D4F3C-4783-593B-CDFD-F040F1698E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6835" y="2467806"/>
            <a:ext cx="3780978" cy="2520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32859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Model Performance</a:t>
            </a:r>
          </a:p>
        </p:txBody>
      </p:sp>
      <p:sp>
        <p:nvSpPr>
          <p:cNvPr id="6" name="CuadroTexto 5">
            <a:extLst>
              <a:ext uri="{FF2B5EF4-FFF2-40B4-BE49-F238E27FC236}">
                <a16:creationId xmlns:a16="http://schemas.microsoft.com/office/drawing/2014/main" id="{65E0DAB5-76CB-DDD3-B738-03EBA982E7A0}"/>
              </a:ext>
            </a:extLst>
          </p:cNvPr>
          <p:cNvSpPr txBox="1"/>
          <p:nvPr/>
        </p:nvSpPr>
        <p:spPr>
          <a:xfrm>
            <a:off x="4953384" y="1348898"/>
            <a:ext cx="6097022" cy="5078313"/>
          </a:xfrm>
          <a:prstGeom prst="rect">
            <a:avLst/>
          </a:prstGeom>
          <a:noFill/>
        </p:spPr>
        <p:txBody>
          <a:bodyPr wrap="square">
            <a:spAutoFit/>
          </a:bodyPr>
          <a:lstStyle/>
          <a:p>
            <a:r>
              <a:rPr lang="en-US" dirty="0"/>
              <a:t>Based on the results of our predictive modeling analysis, it is evident that all the models performed commendably well in terms of accuracy. The Logistic Regression and Support Vector Machine (</a:t>
            </a:r>
            <a:r>
              <a:rPr lang="en-US" dirty="0" err="1"/>
              <a:t>SVM</a:t>
            </a:r>
            <a:r>
              <a:rPr lang="en-US" dirty="0"/>
              <a:t>) models both achieved high accuracy scores of approximately 84.6% and 84.8%, respectively. Additionally, the Classification Tree model demonstrated even higher accuracy, reaching approximately 87.3%. Similarly, the K-Nearest Neighbors (KNN) model yielded a competitive accuracy score of approximately 84.8%. These findings indicate that each model was effective in capturing the underlying patterns within the data and making accurate predictions. However, while all models performed relatively well, the Classification Tree model stood out with the highest accuracy, suggesting its potential superiority in this particular predictive task. Overall, the results underscore the efficacy of machine learning techniques in predictive analysis and highlight the importance of selecting appropriate algorithms tailored to the specific characteristics of the dataset.</a:t>
            </a:r>
            <a:endParaRPr lang="es-CO" dirty="0"/>
          </a:p>
        </p:txBody>
      </p:sp>
      <p:pic>
        <p:nvPicPr>
          <p:cNvPr id="10" name="Imagen 9">
            <a:extLst>
              <a:ext uri="{FF2B5EF4-FFF2-40B4-BE49-F238E27FC236}">
                <a16:creationId xmlns:a16="http://schemas.microsoft.com/office/drawing/2014/main" id="{317FE0F8-792A-E3E7-53AE-38431459595E}"/>
              </a:ext>
            </a:extLst>
          </p:cNvPr>
          <p:cNvPicPr>
            <a:picLocks noChangeAspect="1"/>
          </p:cNvPicPr>
          <p:nvPr/>
        </p:nvPicPr>
        <p:blipFill>
          <a:blip r:embed="rId3"/>
          <a:stretch>
            <a:fillRect/>
          </a:stretch>
        </p:blipFill>
        <p:spPr>
          <a:xfrm>
            <a:off x="540168" y="2145778"/>
            <a:ext cx="4005650" cy="3438813"/>
          </a:xfrm>
          <a:prstGeom prst="rect">
            <a:avLst/>
          </a:prstGeom>
        </p:spPr>
      </p:pic>
    </p:spTree>
    <p:extLst>
      <p:ext uri="{BB962C8B-B14F-4D97-AF65-F5344CB8AC3E}">
        <p14:creationId xmlns:p14="http://schemas.microsoft.com/office/powerpoint/2010/main" val="38107334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4</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pic>
        <p:nvPicPr>
          <p:cNvPr id="3" name="Imagen 2">
            <a:extLst>
              <a:ext uri="{FF2B5EF4-FFF2-40B4-BE49-F238E27FC236}">
                <a16:creationId xmlns:a16="http://schemas.microsoft.com/office/drawing/2014/main" id="{EF0B0613-34AA-9CB2-CBA7-0C58FD9DC7A5}"/>
              </a:ext>
            </a:extLst>
          </p:cNvPr>
          <p:cNvPicPr>
            <a:picLocks noChangeAspect="1"/>
          </p:cNvPicPr>
          <p:nvPr/>
        </p:nvPicPr>
        <p:blipFill>
          <a:blip r:embed="rId4"/>
          <a:stretch>
            <a:fillRect/>
          </a:stretch>
        </p:blipFill>
        <p:spPr>
          <a:xfrm>
            <a:off x="3477229" y="1495018"/>
            <a:ext cx="4673030" cy="5203422"/>
          </a:xfrm>
          <a:prstGeom prst="rect">
            <a:avLst/>
          </a:prstGeom>
        </p:spPr>
      </p:pic>
    </p:spTree>
    <p:extLst>
      <p:ext uri="{BB962C8B-B14F-4D97-AF65-F5344CB8AC3E}">
        <p14:creationId xmlns:p14="http://schemas.microsoft.com/office/powerpoint/2010/main" val="1553432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5</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9" name="CuadroTexto 8">
            <a:extLst>
              <a:ext uri="{FF2B5EF4-FFF2-40B4-BE49-F238E27FC236}">
                <a16:creationId xmlns:a16="http://schemas.microsoft.com/office/drawing/2014/main" id="{0287E82A-8DDA-A336-41D5-A5682D3216D2}"/>
              </a:ext>
            </a:extLst>
          </p:cNvPr>
          <p:cNvSpPr txBox="1"/>
          <p:nvPr/>
        </p:nvSpPr>
        <p:spPr>
          <a:xfrm>
            <a:off x="110822" y="2128653"/>
            <a:ext cx="7167557" cy="3970318"/>
          </a:xfrm>
          <a:prstGeom prst="rect">
            <a:avLst/>
          </a:prstGeom>
          <a:noFill/>
        </p:spPr>
        <p:txBody>
          <a:bodyPr wrap="square">
            <a:spAutoFit/>
          </a:bodyPr>
          <a:lstStyle/>
          <a:p>
            <a:pPr marL="342900" indent="-342900">
              <a:buFont typeface="+mj-lt"/>
              <a:buAutoNum type="arabicPeriod"/>
            </a:pPr>
            <a:r>
              <a:rPr lang="en-US" dirty="0"/>
              <a:t>Identify Data Sources: Begin by identifying relevant data sources, including the SpaceX API.</a:t>
            </a:r>
          </a:p>
          <a:p>
            <a:pPr marL="342900" indent="-342900">
              <a:buFont typeface="+mj-lt"/>
              <a:buAutoNum type="arabicPeriod"/>
            </a:pPr>
            <a:r>
              <a:rPr lang="en-US" dirty="0"/>
              <a:t>Authenticate and Access SpaceX API: Utilize authentication methods provided by the SpaceX API to gain access to the required data endpoints.</a:t>
            </a:r>
          </a:p>
          <a:p>
            <a:pPr marL="342900" indent="-342900">
              <a:buFont typeface="+mj-lt"/>
              <a:buAutoNum type="arabicPeriod"/>
            </a:pPr>
            <a:r>
              <a:rPr lang="en-US" dirty="0"/>
              <a:t>Define Data Requirements: Determine the specific data fields needed for the analysis, such as launch dates, mission details, rocket information, and landing outcomes.</a:t>
            </a:r>
          </a:p>
          <a:p>
            <a:pPr marL="342900" indent="-342900">
              <a:buFont typeface="+mj-lt"/>
              <a:buAutoNum type="arabicPeriod"/>
            </a:pPr>
            <a:r>
              <a:rPr lang="en-US" dirty="0"/>
              <a:t>Retrieve Data from SpaceX API: Implement requests to the SpaceX API to fetch the desired data, ensuring proper handling of pagination and rate limits.</a:t>
            </a:r>
          </a:p>
          <a:p>
            <a:pPr marL="342900" indent="-342900">
              <a:buFont typeface="+mj-lt"/>
              <a:buAutoNum type="arabicPeriod"/>
            </a:pPr>
            <a:r>
              <a:rPr lang="en-US" dirty="0"/>
              <a:t>Perform Data Validation: Validate the retrieved data to ensure accuracy, completeness, and consistency. This may involve checking for missing values, data formatting issues, and anomalies.</a:t>
            </a:r>
          </a:p>
        </p:txBody>
      </p:sp>
      <p:pic>
        <p:nvPicPr>
          <p:cNvPr id="11" name="Imagen 10">
            <a:extLst>
              <a:ext uri="{FF2B5EF4-FFF2-40B4-BE49-F238E27FC236}">
                <a16:creationId xmlns:a16="http://schemas.microsoft.com/office/drawing/2014/main" id="{79A7FEE4-2390-4EC6-96E8-6953E91BA1B5}"/>
              </a:ext>
            </a:extLst>
          </p:cNvPr>
          <p:cNvPicPr>
            <a:picLocks noChangeAspect="1"/>
          </p:cNvPicPr>
          <p:nvPr/>
        </p:nvPicPr>
        <p:blipFill>
          <a:blip r:embed="rId3"/>
          <a:stretch>
            <a:fillRect/>
          </a:stretch>
        </p:blipFill>
        <p:spPr>
          <a:xfrm>
            <a:off x="7991435" y="1607871"/>
            <a:ext cx="3003315" cy="496479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9" name="CuadroTexto 8">
            <a:extLst>
              <a:ext uri="{FF2B5EF4-FFF2-40B4-BE49-F238E27FC236}">
                <a16:creationId xmlns:a16="http://schemas.microsoft.com/office/drawing/2014/main" id="{B54BBBE9-7471-809C-5AE3-0D1221A0E91C}"/>
              </a:ext>
            </a:extLst>
          </p:cNvPr>
          <p:cNvSpPr txBox="1"/>
          <p:nvPr/>
        </p:nvSpPr>
        <p:spPr>
          <a:xfrm>
            <a:off x="483282" y="1919633"/>
            <a:ext cx="6097022" cy="3970318"/>
          </a:xfrm>
          <a:prstGeom prst="rect">
            <a:avLst/>
          </a:prstGeom>
          <a:noFill/>
        </p:spPr>
        <p:txBody>
          <a:bodyPr wrap="square">
            <a:spAutoFit/>
          </a:bodyPr>
          <a:lstStyle/>
          <a:p>
            <a:pPr marL="342900" indent="-342900" algn="just">
              <a:buFont typeface="+mj-lt"/>
              <a:buAutoNum type="arabicPeriod"/>
            </a:pPr>
            <a:r>
              <a:rPr lang="en-US" dirty="0"/>
              <a:t>Identify Target Website: Begin by identifying the target website containing the desired data. In this case, the Wikipedia page listing Falcon 9 and Falcon Heavy launches.</a:t>
            </a:r>
          </a:p>
          <a:p>
            <a:pPr marL="342900" indent="-342900" algn="just">
              <a:buFont typeface="+mj-lt"/>
              <a:buAutoNum type="arabicPeriod"/>
            </a:pPr>
            <a:r>
              <a:rPr lang="en-US" dirty="0"/>
              <a:t>Inspect Website Structure: Analyze the structure of the target webpage to identify the location of the data elements to be scraped. This involves inspecting HTML tags, classes, and IDs.</a:t>
            </a:r>
          </a:p>
          <a:p>
            <a:pPr marL="342900" indent="-342900" algn="just">
              <a:buFont typeface="+mj-lt"/>
              <a:buAutoNum type="arabicPeriod"/>
            </a:pPr>
            <a:r>
              <a:rPr lang="en-US" dirty="0"/>
              <a:t>Select Scraping Tools: Choose appropriate web scraping tools or libraries for the task. Popular options include </a:t>
            </a:r>
            <a:r>
              <a:rPr lang="en-US" dirty="0" err="1"/>
              <a:t>BeautifulSoup</a:t>
            </a:r>
            <a:r>
              <a:rPr lang="en-US" dirty="0"/>
              <a:t> in Python for HTML parsing.</a:t>
            </a:r>
          </a:p>
          <a:p>
            <a:pPr marL="342900" indent="-342900" algn="just">
              <a:buFont typeface="+mj-lt"/>
              <a:buAutoNum type="arabicPeriod"/>
            </a:pPr>
            <a:r>
              <a:rPr lang="en-US" dirty="0"/>
              <a:t>Implement Scraping Logic: Develop scraping logic to extract the relevant data from the target webpage. This may involve navigating through HTML elements, selecting specific tables or sections, and extracting text or attributes.</a:t>
            </a:r>
            <a:endParaRPr lang="es-CO" dirty="0"/>
          </a:p>
        </p:txBody>
      </p:sp>
      <p:pic>
        <p:nvPicPr>
          <p:cNvPr id="14" name="Imagen 13">
            <a:extLst>
              <a:ext uri="{FF2B5EF4-FFF2-40B4-BE49-F238E27FC236}">
                <a16:creationId xmlns:a16="http://schemas.microsoft.com/office/drawing/2014/main" id="{3209E629-882E-5643-25B8-7ABA0E0E92AA}"/>
              </a:ext>
            </a:extLst>
          </p:cNvPr>
          <p:cNvPicPr>
            <a:picLocks noChangeAspect="1"/>
          </p:cNvPicPr>
          <p:nvPr/>
        </p:nvPicPr>
        <p:blipFill>
          <a:blip r:embed="rId4"/>
          <a:stretch>
            <a:fillRect/>
          </a:stretch>
        </p:blipFill>
        <p:spPr>
          <a:xfrm>
            <a:off x="8306941" y="1553872"/>
            <a:ext cx="2310495" cy="4938367"/>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3" name="CuadroTexto 2">
            <a:extLst>
              <a:ext uri="{FF2B5EF4-FFF2-40B4-BE49-F238E27FC236}">
                <a16:creationId xmlns:a16="http://schemas.microsoft.com/office/drawing/2014/main" id="{DEC2424A-1410-8A9E-CBE1-CC5590CEB2C6}"/>
              </a:ext>
            </a:extLst>
          </p:cNvPr>
          <p:cNvSpPr txBox="1"/>
          <p:nvPr/>
        </p:nvSpPr>
        <p:spPr>
          <a:xfrm>
            <a:off x="734028" y="1468852"/>
            <a:ext cx="10886883" cy="4801314"/>
          </a:xfrm>
          <a:prstGeom prst="rect">
            <a:avLst/>
          </a:prstGeom>
          <a:noFill/>
        </p:spPr>
        <p:txBody>
          <a:bodyPr wrap="square">
            <a:spAutoFit/>
          </a:bodyPr>
          <a:lstStyle/>
          <a:p>
            <a:pPr marL="342900" indent="-342900">
              <a:buFont typeface="+mj-lt"/>
              <a:buAutoNum type="arabicPeriod"/>
            </a:pPr>
            <a:r>
              <a:rPr lang="en-US" dirty="0"/>
              <a:t>Identify and Handle Missing Values:</a:t>
            </a:r>
          </a:p>
          <a:p>
            <a:pPr marL="800100" lvl="1" indent="-342900">
              <a:buFont typeface="Arial" panose="020B0604020202020204" pitchFamily="34" charset="0"/>
              <a:buChar char="•"/>
            </a:pPr>
            <a:r>
              <a:rPr lang="en-US" dirty="0"/>
              <a:t>Calculate the percentage of missing values in each attribute to assess data completeness.</a:t>
            </a:r>
          </a:p>
          <a:p>
            <a:pPr marL="800100" lvl="1" indent="-342900">
              <a:buFont typeface="Arial" panose="020B0604020202020204" pitchFamily="34" charset="0"/>
              <a:buChar char="•"/>
            </a:pPr>
            <a:r>
              <a:rPr lang="en-US" dirty="0"/>
              <a:t>Implement strategies to handle missing values, such as imputation, deletion, or flagging.</a:t>
            </a:r>
          </a:p>
          <a:p>
            <a:pPr marL="342900" indent="-342900">
              <a:buFont typeface="+mj-lt"/>
              <a:buAutoNum type="arabicPeriod"/>
            </a:pPr>
            <a:r>
              <a:rPr lang="en-US" dirty="0"/>
              <a:t>Identify Numerical and Categorical Columns:</a:t>
            </a:r>
          </a:p>
          <a:p>
            <a:pPr marL="800100" lvl="1" indent="-342900">
              <a:buFont typeface="Arial" panose="020B0604020202020204" pitchFamily="34" charset="0"/>
              <a:buChar char="•"/>
            </a:pPr>
            <a:r>
              <a:rPr lang="en-US" dirty="0"/>
              <a:t>Distinguish between numerical and categorical columns to facilitate data analysis and transformation.</a:t>
            </a:r>
          </a:p>
          <a:p>
            <a:pPr marL="342900" indent="-342900">
              <a:buFont typeface="+mj-lt"/>
              <a:buAutoNum type="arabicPeriod"/>
            </a:pPr>
            <a:r>
              <a:rPr lang="en-US" dirty="0"/>
              <a:t>Calculate Number of Launches on Each Site:</a:t>
            </a:r>
          </a:p>
          <a:p>
            <a:pPr marL="800100" lvl="1" indent="-342900">
              <a:buFont typeface="Arial" panose="020B0604020202020204" pitchFamily="34" charset="0"/>
              <a:buChar char="•"/>
            </a:pPr>
            <a:r>
              <a:rPr lang="en-US" dirty="0"/>
              <a:t>Aggregate data to calculate the total number of launches on each launch site, providing insights into launch distribution.</a:t>
            </a:r>
          </a:p>
          <a:p>
            <a:pPr marL="342900" indent="-342900">
              <a:buFont typeface="+mj-lt"/>
              <a:buAutoNum type="arabicPeriod"/>
            </a:pPr>
            <a:r>
              <a:rPr lang="en-US" dirty="0"/>
              <a:t>Calculate Number and Occurrence of Each Orbit:</a:t>
            </a:r>
          </a:p>
          <a:p>
            <a:pPr marL="800100" lvl="1" indent="-342900">
              <a:buFont typeface="Arial" panose="020B0604020202020204" pitchFamily="34" charset="0"/>
              <a:buChar char="•"/>
            </a:pPr>
            <a:r>
              <a:rPr lang="en-US" dirty="0"/>
              <a:t>Analyze the data to determine the unique orbits and their respective frequencies, aiding in orbit-related analysis.</a:t>
            </a:r>
          </a:p>
          <a:p>
            <a:pPr marL="342900" indent="-342900">
              <a:buFont typeface="+mj-lt"/>
              <a:buAutoNum type="arabicPeriod"/>
            </a:pPr>
            <a:r>
              <a:rPr lang="en-US" dirty="0"/>
              <a:t>Calculate Number and Occurrence of Mission Outcomes for Orbits:</a:t>
            </a:r>
          </a:p>
          <a:p>
            <a:pPr marL="800100" lvl="1" indent="-342900">
              <a:buFont typeface="Arial" panose="020B0604020202020204" pitchFamily="34" charset="0"/>
              <a:buChar char="•"/>
            </a:pPr>
            <a:r>
              <a:rPr lang="en-US" dirty="0"/>
              <a:t>Determine the number and occurrence of mission outcomes associated with each orbit, providing insights into mission success rates.</a:t>
            </a:r>
          </a:p>
          <a:p>
            <a:pPr marL="342900" indent="-342900">
              <a:buFont typeface="+mj-lt"/>
              <a:buAutoNum type="arabicPeriod"/>
            </a:pPr>
            <a:r>
              <a:rPr lang="en-US" dirty="0"/>
              <a:t>Create Landing Outcome Label:</a:t>
            </a:r>
          </a:p>
          <a:p>
            <a:pPr marL="800100" lvl="1" indent="-342900">
              <a:buFont typeface="Arial" panose="020B0604020202020204" pitchFamily="34" charset="0"/>
              <a:buChar char="•"/>
            </a:pPr>
            <a:r>
              <a:rPr lang="en-US" dirty="0"/>
              <a:t>Utilize information from the 'Outcome' column to create a new categorical variable indicating the landing outcome, facilitating predictive modeling.</a:t>
            </a:r>
            <a:endParaRPr lang="es-CO" dirty="0"/>
          </a:p>
        </p:txBody>
      </p:sp>
    </p:spTree>
    <p:extLst>
      <p:ext uri="{BB962C8B-B14F-4D97-AF65-F5344CB8AC3E}">
        <p14:creationId xmlns:p14="http://schemas.microsoft.com/office/powerpoint/2010/main" val="29875529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Payload Mass</a:t>
            </a:r>
          </a:p>
        </p:txBody>
      </p:sp>
      <p:pic>
        <p:nvPicPr>
          <p:cNvPr id="6" name="Imagen 5">
            <a:extLst>
              <a:ext uri="{FF2B5EF4-FFF2-40B4-BE49-F238E27FC236}">
                <a16:creationId xmlns:a16="http://schemas.microsoft.com/office/drawing/2014/main" id="{8FF48F8E-884F-85A6-F2E4-416227051D11}"/>
              </a:ext>
            </a:extLst>
          </p:cNvPr>
          <p:cNvPicPr>
            <a:picLocks noChangeAspect="1"/>
          </p:cNvPicPr>
          <p:nvPr/>
        </p:nvPicPr>
        <p:blipFill>
          <a:blip r:embed="rId3"/>
          <a:stretch>
            <a:fillRect/>
          </a:stretch>
        </p:blipFill>
        <p:spPr>
          <a:xfrm>
            <a:off x="0" y="2498849"/>
            <a:ext cx="12192000" cy="2388075"/>
          </a:xfrm>
          <a:prstGeom prst="rect">
            <a:avLst/>
          </a:prstGeom>
        </p:spPr>
      </p:pic>
    </p:spTree>
    <p:extLst>
      <p:ext uri="{BB962C8B-B14F-4D97-AF65-F5344CB8AC3E}">
        <p14:creationId xmlns:p14="http://schemas.microsoft.com/office/powerpoint/2010/main" val="64864440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167</TotalTime>
  <Words>1472</Words>
  <Application>Microsoft Office PowerPoint</Application>
  <PresentationFormat>Panorámica</PresentationFormat>
  <Paragraphs>118</Paragraphs>
  <Slides>38</Slides>
  <Notes>3</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38</vt:i4>
      </vt:variant>
    </vt:vector>
  </HeadingPairs>
  <TitlesOfParts>
    <vt:vector size="43" baseType="lpstr">
      <vt:lpstr>Abadi</vt:lpstr>
      <vt:lpstr>Arial</vt:lpstr>
      <vt:lpstr>Calibri</vt:lpstr>
      <vt:lpstr>IBM Plex Mono SemiBold</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Alejandro Castellanos</cp:lastModifiedBy>
  <cp:revision>201</cp:revision>
  <dcterms:created xsi:type="dcterms:W3CDTF">2021-04-29T18:58:34Z</dcterms:created>
  <dcterms:modified xsi:type="dcterms:W3CDTF">2024-05-09T20:26:12Z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